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331" r:id="rId2"/>
    <p:sldId id="352" r:id="rId3"/>
    <p:sldId id="418" r:id="rId4"/>
    <p:sldId id="419" r:id="rId5"/>
    <p:sldId id="420" r:id="rId6"/>
    <p:sldId id="411" r:id="rId7"/>
    <p:sldId id="413" r:id="rId8"/>
    <p:sldId id="421" r:id="rId9"/>
    <p:sldId id="422" r:id="rId10"/>
    <p:sldId id="415" r:id="rId11"/>
    <p:sldId id="41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7843" autoAdjust="0"/>
  </p:normalViewPr>
  <p:slideViewPr>
    <p:cSldViewPr>
      <p:cViewPr varScale="1">
        <p:scale>
          <a:sx n="89" d="100"/>
          <a:sy n="89" d="100"/>
        </p:scale>
        <p:origin x="1282" y="7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notesMaster" Target="notesMasters/notesMaster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471F76-EAF0-477A-8856-6FAEBD9CF6E1}" type="datetimeFigureOut">
              <a:rPr lang="en-US" smtClean="0"/>
              <a:t>12/7/2020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E286BD-32F2-4AA7-925D-F2AEDEB8B6C0}" type="slidenum">
              <a:rPr lang="en-US" smtClean="0"/>
              <a:t>‹#›</a:t>
            </a:fld>
            <a:endParaRPr lang="en-US"/>
          </a:p>
        </p:txBody>
      </p:sp>
    </p:spTree>
    <p:extLst>
      <p:ext uri="{BB962C8B-B14F-4D97-AF65-F5344CB8AC3E}">
        <p14:creationId xmlns:p14="http://schemas.microsoft.com/office/powerpoint/2010/main" val="205713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7A9E7862-A7BF-48A4-8576-0055A4460132}" type="datetimeFigureOut">
              <a:rPr lang="en-US" smtClean="0"/>
              <a:pPr/>
              <a:t>12/7/2020</a:t>
            </a:fld>
            <a:endParaRPr lang="en-GB"/>
          </a:p>
        </p:txBody>
      </p:sp>
      <p:sp>
        <p:nvSpPr>
          <p:cNvPr id="19" name="Footer Placeholder 18"/>
          <p:cNvSpPr>
            <a:spLocks noGrp="1"/>
          </p:cNvSpPr>
          <p:nvPr>
            <p:ph type="ftr" sz="quarter" idx="11"/>
          </p:nvPr>
        </p:nvSpPr>
        <p:spPr/>
        <p:txBody>
          <a:bodyPr/>
          <a:lstStyle/>
          <a:p>
            <a:r>
              <a:rPr lang="en-GB" dirty="0"/>
              <a:t>LAGOS STATE VEHICLE INSPECTION SERVICE DIRECTORATE</a:t>
            </a:r>
          </a:p>
          <a:p>
            <a:r>
              <a:rPr lang="en-GB" dirty="0"/>
              <a:t> FEBRUARY 2017</a:t>
            </a:r>
          </a:p>
        </p:txBody>
      </p:sp>
      <p:sp>
        <p:nvSpPr>
          <p:cNvPr id="27" name="Slide Number Placeholder 26"/>
          <p:cNvSpPr>
            <a:spLocks noGrp="1"/>
          </p:cNvSpPr>
          <p:nvPr>
            <p:ph type="sldNum" sz="quarter" idx="12"/>
          </p:nvPr>
        </p:nvSpPr>
        <p:spPr/>
        <p:txBody>
          <a:bodyPr/>
          <a:lstStyle/>
          <a:p>
            <a:fld id="{2CDEA23D-3554-454E-9E1B-CE9F234854E2}"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A9E7862-A7BF-48A4-8576-0055A4460132}" type="datetimeFigureOut">
              <a:rPr lang="en-US" smtClean="0"/>
              <a:pPr/>
              <a:t>12/7/2020</a:t>
            </a:fld>
            <a:endParaRPr lang="en-GB"/>
          </a:p>
        </p:txBody>
      </p:sp>
      <p:sp>
        <p:nvSpPr>
          <p:cNvPr id="5" name="Footer Placeholder 4"/>
          <p:cNvSpPr>
            <a:spLocks noGrp="1"/>
          </p:cNvSpPr>
          <p:nvPr>
            <p:ph type="ftr" sz="quarter" idx="11"/>
          </p:nvPr>
        </p:nvSpPr>
        <p:spPr/>
        <p:txBody>
          <a:bodyPr/>
          <a:lstStyle/>
          <a:p>
            <a:r>
              <a:rPr lang="en-GB"/>
              <a:t>LAGOS STATE VEHICLE INSPECTION SERVICE DIRECTORATE</a:t>
            </a:r>
          </a:p>
          <a:p>
            <a:r>
              <a:rPr lang="en-GB"/>
              <a:t> FEBRUARY 2017</a:t>
            </a:r>
            <a:endParaRPr lang="en-GB" dirty="0"/>
          </a:p>
        </p:txBody>
      </p:sp>
      <p:sp>
        <p:nvSpPr>
          <p:cNvPr id="6" name="Slide Number Placeholder 5"/>
          <p:cNvSpPr>
            <a:spLocks noGrp="1"/>
          </p:cNvSpPr>
          <p:nvPr>
            <p:ph type="sldNum" sz="quarter" idx="12"/>
          </p:nvPr>
        </p:nvSpPr>
        <p:spPr/>
        <p:txBody>
          <a:bodyPr/>
          <a:lstStyle/>
          <a:p>
            <a:fld id="{2CDEA23D-3554-454E-9E1B-CE9F234854E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A9E7862-A7BF-48A4-8576-0055A4460132}" type="datetimeFigureOut">
              <a:rPr lang="en-US" smtClean="0"/>
              <a:pPr/>
              <a:t>12/7/2020</a:t>
            </a:fld>
            <a:endParaRPr lang="en-GB"/>
          </a:p>
        </p:txBody>
      </p:sp>
      <p:sp>
        <p:nvSpPr>
          <p:cNvPr id="5" name="Footer Placeholder 4"/>
          <p:cNvSpPr>
            <a:spLocks noGrp="1"/>
          </p:cNvSpPr>
          <p:nvPr>
            <p:ph type="ftr" sz="quarter" idx="11"/>
          </p:nvPr>
        </p:nvSpPr>
        <p:spPr/>
        <p:txBody>
          <a:bodyPr/>
          <a:lstStyle/>
          <a:p>
            <a:r>
              <a:rPr lang="en-GB"/>
              <a:t>LAGOS STATE VEHICLE INSPECTION SERVICE DIRECTORATE</a:t>
            </a:r>
          </a:p>
          <a:p>
            <a:r>
              <a:rPr lang="en-GB"/>
              <a:t> FEBRUARY 2017</a:t>
            </a:r>
            <a:endParaRPr lang="en-GB" dirty="0"/>
          </a:p>
        </p:txBody>
      </p:sp>
      <p:sp>
        <p:nvSpPr>
          <p:cNvPr id="6" name="Slide Number Placeholder 5"/>
          <p:cNvSpPr>
            <a:spLocks noGrp="1"/>
          </p:cNvSpPr>
          <p:nvPr>
            <p:ph type="sldNum" sz="quarter" idx="12"/>
          </p:nvPr>
        </p:nvSpPr>
        <p:spPr/>
        <p:txBody>
          <a:bodyPr/>
          <a:lstStyle/>
          <a:p>
            <a:fld id="{2CDEA23D-3554-454E-9E1B-CE9F234854E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A9E7862-A7BF-48A4-8576-0055A4460132}" type="datetimeFigureOut">
              <a:rPr lang="en-US" smtClean="0"/>
              <a:pPr/>
              <a:t>12/7/2020</a:t>
            </a:fld>
            <a:endParaRPr lang="en-GB"/>
          </a:p>
        </p:txBody>
      </p:sp>
      <p:sp>
        <p:nvSpPr>
          <p:cNvPr id="5" name="Footer Placeholder 4"/>
          <p:cNvSpPr>
            <a:spLocks noGrp="1"/>
          </p:cNvSpPr>
          <p:nvPr>
            <p:ph type="ftr" sz="quarter" idx="11"/>
          </p:nvPr>
        </p:nvSpPr>
        <p:spPr/>
        <p:txBody>
          <a:bodyPr/>
          <a:lstStyle/>
          <a:p>
            <a:endParaRPr lang="en-GB" dirty="0"/>
          </a:p>
          <a:p>
            <a:r>
              <a:rPr lang="en-GB" dirty="0"/>
              <a:t>LAGOS STATE VEHICLE INSPECTION SERVICE DIRECTORATE</a:t>
            </a:r>
          </a:p>
          <a:p>
            <a:r>
              <a:rPr lang="en-GB" dirty="0"/>
              <a:t> FEBRUARY 2017</a:t>
            </a:r>
          </a:p>
        </p:txBody>
      </p:sp>
      <p:sp>
        <p:nvSpPr>
          <p:cNvPr id="6" name="Slide Number Placeholder 5"/>
          <p:cNvSpPr>
            <a:spLocks noGrp="1"/>
          </p:cNvSpPr>
          <p:nvPr>
            <p:ph type="sldNum" sz="quarter" idx="12"/>
          </p:nvPr>
        </p:nvSpPr>
        <p:spPr/>
        <p:txBody>
          <a:bodyPr/>
          <a:lstStyle/>
          <a:p>
            <a:fld id="{2CDEA23D-3554-454E-9E1B-CE9F234854E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A9E7862-A7BF-48A4-8576-0055A4460132}" type="datetimeFigureOut">
              <a:rPr lang="en-US" smtClean="0"/>
              <a:pPr/>
              <a:t>12/7/2020</a:t>
            </a:fld>
            <a:endParaRPr lang="en-GB"/>
          </a:p>
        </p:txBody>
      </p:sp>
      <p:sp>
        <p:nvSpPr>
          <p:cNvPr id="5" name="Footer Placeholder 4"/>
          <p:cNvSpPr>
            <a:spLocks noGrp="1"/>
          </p:cNvSpPr>
          <p:nvPr>
            <p:ph type="ftr" sz="quarter" idx="11"/>
          </p:nvPr>
        </p:nvSpPr>
        <p:spPr/>
        <p:txBody>
          <a:bodyPr/>
          <a:lstStyle/>
          <a:p>
            <a:r>
              <a:rPr lang="en-GB"/>
              <a:t>LAGOS STATE VEHICLE INSPECTION SERVICE DIRECTORATE</a:t>
            </a:r>
          </a:p>
          <a:p>
            <a:r>
              <a:rPr lang="en-GB"/>
              <a:t> FEBRUARY 2017</a:t>
            </a:r>
            <a:endParaRPr lang="en-GB" dirty="0"/>
          </a:p>
        </p:txBody>
      </p:sp>
      <p:sp>
        <p:nvSpPr>
          <p:cNvPr id="6" name="Slide Number Placeholder 5"/>
          <p:cNvSpPr>
            <a:spLocks noGrp="1"/>
          </p:cNvSpPr>
          <p:nvPr>
            <p:ph type="sldNum" sz="quarter" idx="12"/>
          </p:nvPr>
        </p:nvSpPr>
        <p:spPr/>
        <p:txBody>
          <a:bodyPr/>
          <a:lstStyle/>
          <a:p>
            <a:fld id="{2CDEA23D-3554-454E-9E1B-CE9F234854E2}"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A9E7862-A7BF-48A4-8576-0055A4460132}" type="datetimeFigureOut">
              <a:rPr lang="en-US" smtClean="0"/>
              <a:pPr/>
              <a:t>12/7/2020</a:t>
            </a:fld>
            <a:endParaRPr lang="en-GB"/>
          </a:p>
        </p:txBody>
      </p:sp>
      <p:sp>
        <p:nvSpPr>
          <p:cNvPr id="6" name="Footer Placeholder 5"/>
          <p:cNvSpPr>
            <a:spLocks noGrp="1"/>
          </p:cNvSpPr>
          <p:nvPr>
            <p:ph type="ftr" sz="quarter" idx="11"/>
          </p:nvPr>
        </p:nvSpPr>
        <p:spPr/>
        <p:txBody>
          <a:bodyPr/>
          <a:lstStyle/>
          <a:p>
            <a:r>
              <a:rPr lang="en-GB"/>
              <a:t>LAGOS STATE VEHICLE INSPECTION SERVICE DIRECTORATE</a:t>
            </a:r>
          </a:p>
          <a:p>
            <a:r>
              <a:rPr lang="en-GB"/>
              <a:t> FEBRUARY 2017</a:t>
            </a:r>
            <a:endParaRPr lang="en-GB" dirty="0"/>
          </a:p>
        </p:txBody>
      </p:sp>
      <p:sp>
        <p:nvSpPr>
          <p:cNvPr id="7" name="Slide Number Placeholder 6"/>
          <p:cNvSpPr>
            <a:spLocks noGrp="1"/>
          </p:cNvSpPr>
          <p:nvPr>
            <p:ph type="sldNum" sz="quarter" idx="12"/>
          </p:nvPr>
        </p:nvSpPr>
        <p:spPr/>
        <p:txBody>
          <a:bodyPr/>
          <a:lstStyle/>
          <a:p>
            <a:fld id="{2CDEA23D-3554-454E-9E1B-CE9F234854E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A9E7862-A7BF-48A4-8576-0055A4460132}" type="datetimeFigureOut">
              <a:rPr lang="en-US" smtClean="0"/>
              <a:pPr/>
              <a:t>12/7/2020</a:t>
            </a:fld>
            <a:endParaRPr lang="en-GB"/>
          </a:p>
        </p:txBody>
      </p:sp>
      <p:sp>
        <p:nvSpPr>
          <p:cNvPr id="8" name="Footer Placeholder 7"/>
          <p:cNvSpPr>
            <a:spLocks noGrp="1"/>
          </p:cNvSpPr>
          <p:nvPr>
            <p:ph type="ftr" sz="quarter" idx="11"/>
          </p:nvPr>
        </p:nvSpPr>
        <p:spPr/>
        <p:txBody>
          <a:bodyPr/>
          <a:lstStyle/>
          <a:p>
            <a:r>
              <a:rPr lang="en-GB"/>
              <a:t>LAGOS STATE VEHICLE INSPECTION SERVICE DIRECTORATE</a:t>
            </a:r>
          </a:p>
          <a:p>
            <a:r>
              <a:rPr lang="en-GB"/>
              <a:t> FEBRUARY 2017</a:t>
            </a:r>
            <a:endParaRPr lang="en-GB" dirty="0"/>
          </a:p>
        </p:txBody>
      </p:sp>
      <p:sp>
        <p:nvSpPr>
          <p:cNvPr id="9" name="Slide Number Placeholder 8"/>
          <p:cNvSpPr>
            <a:spLocks noGrp="1"/>
          </p:cNvSpPr>
          <p:nvPr>
            <p:ph type="sldNum" sz="quarter" idx="12"/>
          </p:nvPr>
        </p:nvSpPr>
        <p:spPr/>
        <p:txBody>
          <a:bodyPr/>
          <a:lstStyle/>
          <a:p>
            <a:fld id="{2CDEA23D-3554-454E-9E1B-CE9F234854E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7A9E7862-A7BF-48A4-8576-0055A4460132}" type="datetimeFigureOut">
              <a:rPr lang="en-US" smtClean="0"/>
              <a:pPr/>
              <a:t>12/7/2020</a:t>
            </a:fld>
            <a:endParaRPr lang="en-GB"/>
          </a:p>
        </p:txBody>
      </p:sp>
      <p:sp>
        <p:nvSpPr>
          <p:cNvPr id="4" name="Footer Placeholder 3"/>
          <p:cNvSpPr>
            <a:spLocks noGrp="1"/>
          </p:cNvSpPr>
          <p:nvPr>
            <p:ph type="ftr" sz="quarter" idx="11"/>
          </p:nvPr>
        </p:nvSpPr>
        <p:spPr/>
        <p:txBody>
          <a:bodyPr/>
          <a:lstStyle/>
          <a:p>
            <a:r>
              <a:rPr lang="en-GB" dirty="0"/>
              <a:t>LAGOS STATE VEHICLE INSPECTION SERVICE DIRECTORATE</a:t>
            </a:r>
          </a:p>
          <a:p>
            <a:r>
              <a:rPr lang="en-GB" dirty="0"/>
              <a:t> FEBRUARY 2017</a:t>
            </a:r>
          </a:p>
        </p:txBody>
      </p:sp>
      <p:sp>
        <p:nvSpPr>
          <p:cNvPr id="5" name="Slide Number Placeholder 4"/>
          <p:cNvSpPr>
            <a:spLocks noGrp="1"/>
          </p:cNvSpPr>
          <p:nvPr>
            <p:ph type="sldNum" sz="quarter" idx="12"/>
          </p:nvPr>
        </p:nvSpPr>
        <p:spPr/>
        <p:txBody>
          <a:bodyPr/>
          <a:lstStyle/>
          <a:p>
            <a:fld id="{2CDEA23D-3554-454E-9E1B-CE9F234854E2}" type="slidenum">
              <a:rPr lang="en-GB" smtClean="0"/>
              <a:pPr/>
              <a:t>‹#›</a:t>
            </a:fld>
            <a:endParaRPr lang="en-GB"/>
          </a:p>
        </p:txBody>
      </p:sp>
      <p:pic>
        <p:nvPicPr>
          <p:cNvPr id="6" name="Picture 2" descr="C:\Users\user\Desktop\VIS LOGO for Powerpoint.jpg"/>
          <p:cNvPicPr>
            <a:picLocks noChangeAspect="1" noChangeArrowheads="1"/>
          </p:cNvPicPr>
          <p:nvPr userDrawn="1"/>
        </p:nvPicPr>
        <p:blipFill>
          <a:blip r:embed="rId2" cstate="print"/>
          <a:srcRect t="4004" r="86551"/>
          <a:stretch>
            <a:fillRect/>
          </a:stretch>
        </p:blipFill>
        <p:spPr bwMode="auto">
          <a:xfrm rot="19832853">
            <a:off x="363236" y="5210310"/>
            <a:ext cx="540347" cy="1619494"/>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9E7862-A7BF-48A4-8576-0055A4460132}" type="datetimeFigureOut">
              <a:rPr lang="en-US" smtClean="0"/>
              <a:pPr/>
              <a:t>12/7/2020</a:t>
            </a:fld>
            <a:endParaRPr lang="en-GB"/>
          </a:p>
        </p:txBody>
      </p:sp>
      <p:sp>
        <p:nvSpPr>
          <p:cNvPr id="3" name="Footer Placeholder 2"/>
          <p:cNvSpPr>
            <a:spLocks noGrp="1"/>
          </p:cNvSpPr>
          <p:nvPr>
            <p:ph type="ftr" sz="quarter" idx="11"/>
          </p:nvPr>
        </p:nvSpPr>
        <p:spPr/>
        <p:txBody>
          <a:bodyPr/>
          <a:lstStyle/>
          <a:p>
            <a:r>
              <a:rPr lang="en-GB"/>
              <a:t>LAGOS STATE VEHICLE INSPECTION SERVICE DIRECTORATE</a:t>
            </a:r>
          </a:p>
          <a:p>
            <a:r>
              <a:rPr lang="en-GB"/>
              <a:t> FEBRUARY 2017</a:t>
            </a:r>
            <a:endParaRPr lang="en-GB" dirty="0"/>
          </a:p>
        </p:txBody>
      </p:sp>
      <p:sp>
        <p:nvSpPr>
          <p:cNvPr id="4" name="Slide Number Placeholder 3"/>
          <p:cNvSpPr>
            <a:spLocks noGrp="1"/>
          </p:cNvSpPr>
          <p:nvPr>
            <p:ph type="sldNum" sz="quarter" idx="12"/>
          </p:nvPr>
        </p:nvSpPr>
        <p:spPr/>
        <p:txBody>
          <a:bodyPr/>
          <a:lstStyle/>
          <a:p>
            <a:fld id="{2CDEA23D-3554-454E-9E1B-CE9F234854E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A9E7862-A7BF-48A4-8576-0055A4460132}" type="datetimeFigureOut">
              <a:rPr lang="en-US" smtClean="0"/>
              <a:pPr/>
              <a:t>12/7/2020</a:t>
            </a:fld>
            <a:endParaRPr lang="en-GB"/>
          </a:p>
        </p:txBody>
      </p:sp>
      <p:sp>
        <p:nvSpPr>
          <p:cNvPr id="6" name="Footer Placeholder 5"/>
          <p:cNvSpPr>
            <a:spLocks noGrp="1"/>
          </p:cNvSpPr>
          <p:nvPr>
            <p:ph type="ftr" sz="quarter" idx="11"/>
          </p:nvPr>
        </p:nvSpPr>
        <p:spPr/>
        <p:txBody>
          <a:bodyPr/>
          <a:lstStyle/>
          <a:p>
            <a:r>
              <a:rPr lang="en-GB"/>
              <a:t>LAGOS STATE VEHICLE INSPECTION SERVICE DIRECTORATE</a:t>
            </a:r>
          </a:p>
          <a:p>
            <a:r>
              <a:rPr lang="en-GB"/>
              <a:t> FEBRUARY 2017</a:t>
            </a:r>
            <a:endParaRPr lang="en-GB" dirty="0"/>
          </a:p>
        </p:txBody>
      </p:sp>
      <p:sp>
        <p:nvSpPr>
          <p:cNvPr id="7" name="Slide Number Placeholder 6"/>
          <p:cNvSpPr>
            <a:spLocks noGrp="1"/>
          </p:cNvSpPr>
          <p:nvPr>
            <p:ph type="sldNum" sz="quarter" idx="12"/>
          </p:nvPr>
        </p:nvSpPr>
        <p:spPr/>
        <p:txBody>
          <a:bodyPr/>
          <a:lstStyle/>
          <a:p>
            <a:fld id="{2CDEA23D-3554-454E-9E1B-CE9F234854E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A9E7862-A7BF-48A4-8576-0055A4460132}" type="datetimeFigureOut">
              <a:rPr lang="en-US" smtClean="0"/>
              <a:pPr/>
              <a:t>12/7/2020</a:t>
            </a:fld>
            <a:endParaRPr lang="en-GB"/>
          </a:p>
        </p:txBody>
      </p:sp>
      <p:sp>
        <p:nvSpPr>
          <p:cNvPr id="6" name="Footer Placeholder 5"/>
          <p:cNvSpPr>
            <a:spLocks noGrp="1"/>
          </p:cNvSpPr>
          <p:nvPr>
            <p:ph type="ftr" sz="quarter" idx="11"/>
          </p:nvPr>
        </p:nvSpPr>
        <p:spPr/>
        <p:txBody>
          <a:bodyPr/>
          <a:lstStyle/>
          <a:p>
            <a:r>
              <a:rPr lang="en-GB"/>
              <a:t>LAGOS STATE VEHICLE INSPECTION SERVICE DIRECTORATE</a:t>
            </a:r>
          </a:p>
          <a:p>
            <a:r>
              <a:rPr lang="en-GB"/>
              <a:t> FEBRUARY 2017</a:t>
            </a:r>
            <a:endParaRPr lang="en-GB" dirty="0"/>
          </a:p>
        </p:txBody>
      </p:sp>
      <p:sp>
        <p:nvSpPr>
          <p:cNvPr id="7" name="Slide Number Placeholder 6"/>
          <p:cNvSpPr>
            <a:spLocks noGrp="1"/>
          </p:cNvSpPr>
          <p:nvPr>
            <p:ph type="sldNum" sz="quarter" idx="12"/>
          </p:nvPr>
        </p:nvSpPr>
        <p:spPr>
          <a:xfrm>
            <a:off x="8077200" y="6356350"/>
            <a:ext cx="609600" cy="365125"/>
          </a:xfrm>
        </p:spPr>
        <p:txBody>
          <a:bodyPr/>
          <a:lstStyle/>
          <a:p>
            <a:fld id="{2CDEA23D-3554-454E-9E1B-CE9F234854E2}"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pic>
        <p:nvPicPr>
          <p:cNvPr id="14" name="Picture 2" descr="C:\Users\user\Desktop\VIS LOGO for Powerpoint.jpg"/>
          <p:cNvPicPr>
            <a:picLocks noChangeAspect="1" noChangeArrowheads="1"/>
          </p:cNvPicPr>
          <p:nvPr userDrawn="1"/>
        </p:nvPicPr>
        <p:blipFill>
          <a:blip r:embed="rId2" cstate="print"/>
          <a:srcRect t="4004" r="86551"/>
          <a:stretch>
            <a:fillRect/>
          </a:stretch>
        </p:blipFill>
        <p:spPr bwMode="auto">
          <a:xfrm rot="19832853">
            <a:off x="363236" y="5210310"/>
            <a:ext cx="540347" cy="1619494"/>
          </a:xfrm>
          <a:prstGeom prst="rect">
            <a:avLst/>
          </a:prstGeom>
          <a:noFill/>
        </p:spPr>
      </p:pic>
      <p:pic>
        <p:nvPicPr>
          <p:cNvPr id="15" name="Picture 2" descr="C:\Users\Marcus\Desktop\vio logo.png"/>
          <p:cNvPicPr>
            <a:picLocks noChangeAspect="1" noChangeArrowheads="1"/>
          </p:cNvPicPr>
          <p:nvPr userDrawn="1"/>
        </p:nvPicPr>
        <p:blipFill>
          <a:blip r:embed="rId3" cstate="print"/>
          <a:srcRect/>
          <a:stretch>
            <a:fillRect/>
          </a:stretch>
        </p:blipFill>
        <p:spPr bwMode="auto">
          <a:xfrm>
            <a:off x="7429520" y="5800746"/>
            <a:ext cx="914402" cy="914402"/>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2.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image" Target="../media/image3.png"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A9E7862-A7BF-48A4-8576-0055A4460132}" type="datetimeFigureOut">
              <a:rPr lang="en-US" smtClean="0"/>
              <a:pPr/>
              <a:t>12/7/2020</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GB" dirty="0"/>
              <a:t>LAGOS STATE VEHICLE INSPECTION SERVICE DIRECTORATE</a:t>
            </a:r>
          </a:p>
          <a:p>
            <a:r>
              <a:rPr lang="en-GB" dirty="0"/>
              <a:t> FEBRUARY 2017</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CDEA23D-3554-454E-9E1B-CE9F234854E2}"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pic>
        <p:nvPicPr>
          <p:cNvPr id="14" name="Picture 2" descr="C:\Users\user\Desktop\VIS LOGO for Powerpoint.jpg"/>
          <p:cNvPicPr>
            <a:picLocks noChangeAspect="1" noChangeArrowheads="1"/>
          </p:cNvPicPr>
          <p:nvPr userDrawn="1"/>
        </p:nvPicPr>
        <p:blipFill>
          <a:blip r:embed="rId13" cstate="print"/>
          <a:srcRect t="4004" r="86551"/>
          <a:stretch>
            <a:fillRect/>
          </a:stretch>
        </p:blipFill>
        <p:spPr bwMode="auto">
          <a:xfrm rot="19832853">
            <a:off x="363236" y="5210310"/>
            <a:ext cx="540347" cy="1619494"/>
          </a:xfrm>
          <a:prstGeom prst="rect">
            <a:avLst/>
          </a:prstGeom>
          <a:noFill/>
        </p:spPr>
      </p:pic>
      <p:pic>
        <p:nvPicPr>
          <p:cNvPr id="26626" name="Picture 2" descr="C:\Users\Marcus\Desktop\vio logo.png"/>
          <p:cNvPicPr>
            <a:picLocks noChangeAspect="1" noChangeArrowheads="1"/>
          </p:cNvPicPr>
          <p:nvPr userDrawn="1"/>
        </p:nvPicPr>
        <p:blipFill>
          <a:blip r:embed="rId14" cstate="print"/>
          <a:srcRect/>
          <a:stretch>
            <a:fillRect/>
          </a:stretch>
        </p:blipFill>
        <p:spPr bwMode="auto">
          <a:xfrm>
            <a:off x="7429520" y="5857892"/>
            <a:ext cx="914402" cy="914402"/>
          </a:xfrm>
          <a:prstGeom prst="rect">
            <a:avLst/>
          </a:prstGeom>
          <a:noFill/>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6.xml" /></Relationships>
</file>

<file path=ppt/slides/_rels/slide10.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533400" y="228600"/>
            <a:ext cx="7467600" cy="1143000"/>
          </a:xfrm>
        </p:spPr>
        <p:txBody>
          <a:bodyPr>
            <a:normAutofit fontScale="90000"/>
          </a:bodyPr>
          <a:lstStyle/>
          <a:p>
            <a:pPr eaLnBrk="1" fontAlgn="auto" hangingPunct="1">
              <a:spcAft>
                <a:spcPts val="0"/>
              </a:spcAft>
              <a:defRPr/>
            </a:pPr>
            <a:br>
              <a:rPr lang="en-US" sz="3600" b="1" dirty="0">
                <a:latin typeface="Albertus Extra Bold" pitchFamily="34" charset="0"/>
              </a:rPr>
            </a:br>
            <a:br>
              <a:rPr lang="en-US" sz="3600" b="1" dirty="0">
                <a:latin typeface="Albertus Extra Bold" pitchFamily="34" charset="0"/>
              </a:rPr>
            </a:br>
            <a:br>
              <a:rPr lang="en-US" sz="3600" b="1" dirty="0">
                <a:latin typeface="Albertus Extra Bold" pitchFamily="34" charset="0"/>
              </a:rPr>
            </a:br>
            <a:br>
              <a:rPr lang="en-US" sz="3600" b="1" dirty="0">
                <a:latin typeface="Albertus Extra Bold" pitchFamily="34" charset="0"/>
              </a:rPr>
            </a:br>
            <a:br>
              <a:rPr lang="en-US" sz="3600" b="1" dirty="0">
                <a:latin typeface="Albertus Extra Bold" pitchFamily="34" charset="0"/>
              </a:rPr>
            </a:br>
            <a:br>
              <a:rPr lang="en-US" sz="3600" b="1" dirty="0">
                <a:latin typeface="Albertus Extra Bold" pitchFamily="34" charset="0"/>
              </a:rPr>
            </a:br>
            <a:br>
              <a:rPr lang="en-US" sz="3600" b="1" dirty="0">
                <a:latin typeface="Albertus Extra Bold" pitchFamily="34" charset="0"/>
              </a:rPr>
            </a:br>
            <a:br>
              <a:rPr lang="en-US" sz="3600" b="1" dirty="0">
                <a:latin typeface="Albertus Extra Bold" pitchFamily="34" charset="0"/>
              </a:rPr>
            </a:br>
            <a:br>
              <a:rPr lang="en-US" sz="3600" b="1" dirty="0">
                <a:latin typeface="Albertus Extra Bold" pitchFamily="34" charset="0"/>
              </a:rPr>
            </a:br>
            <a:br>
              <a:rPr lang="en-US" sz="3600" b="1" dirty="0">
                <a:latin typeface="Albertus Extra Bold" pitchFamily="34" charset="0"/>
              </a:rPr>
            </a:br>
            <a:br>
              <a:rPr lang="en-US" sz="3600" b="1" dirty="0">
                <a:latin typeface="Albertus Extra Bold" pitchFamily="34" charset="0"/>
              </a:rPr>
            </a:br>
            <a:endParaRPr lang="en-US" sz="3600" b="1" dirty="0">
              <a:latin typeface="Albertus Extra Bold" pitchFamily="34" charset="0"/>
            </a:endParaRPr>
          </a:p>
        </p:txBody>
      </p:sp>
      <p:sp>
        <p:nvSpPr>
          <p:cNvPr id="8195" name="Rectangle 2"/>
          <p:cNvSpPr>
            <a:spLocks noChangeArrowheads="1"/>
          </p:cNvSpPr>
          <p:nvPr/>
        </p:nvSpPr>
        <p:spPr bwMode="auto">
          <a:xfrm>
            <a:off x="683568" y="3391066"/>
            <a:ext cx="8246726" cy="3447098"/>
          </a:xfrm>
          <a:prstGeom prst="rect">
            <a:avLst/>
          </a:prstGeom>
          <a:noFill/>
          <a:ln w="9525">
            <a:noFill/>
            <a:miter lim="800000"/>
            <a:headEnd/>
            <a:tailEnd/>
          </a:ln>
        </p:spPr>
        <p:txBody>
          <a:bodyPr wrap="square">
            <a:spAutoFit/>
          </a:bodyPr>
          <a:lstStyle/>
          <a:p>
            <a:pPr algn="ctr" fontAlgn="auto">
              <a:spcAft>
                <a:spcPts val="0"/>
              </a:spcAft>
              <a:buClr>
                <a:schemeClr val="bg2">
                  <a:lumMod val="40000"/>
                  <a:lumOff val="60000"/>
                </a:schemeClr>
              </a:buClr>
              <a:buFont typeface="Wingdings 3" charset="2"/>
              <a:buNone/>
              <a:defRPr/>
            </a:pPr>
            <a:r>
              <a:rPr lang="en-GB" sz="3200" dirty="0"/>
              <a:t>Presented by</a:t>
            </a:r>
          </a:p>
          <a:p>
            <a:pPr algn="ctr" fontAlgn="auto">
              <a:spcAft>
                <a:spcPts val="0"/>
              </a:spcAft>
              <a:buClr>
                <a:schemeClr val="bg2">
                  <a:lumMod val="40000"/>
                  <a:lumOff val="60000"/>
                </a:schemeClr>
              </a:buClr>
              <a:buFont typeface="Wingdings 3" charset="2"/>
              <a:buNone/>
              <a:defRPr/>
            </a:pPr>
            <a:r>
              <a:rPr lang="en-GB" sz="3200" dirty="0"/>
              <a:t>Dr Frederic Oladeinde</a:t>
            </a:r>
          </a:p>
          <a:p>
            <a:pPr algn="ctr" fontAlgn="auto">
              <a:spcAft>
                <a:spcPts val="0"/>
              </a:spcAft>
              <a:buClr>
                <a:schemeClr val="bg2">
                  <a:lumMod val="40000"/>
                  <a:lumOff val="60000"/>
                </a:schemeClr>
              </a:buClr>
              <a:buFont typeface="Wingdings 3" charset="2"/>
              <a:buNone/>
              <a:defRPr/>
            </a:pPr>
            <a:r>
              <a:rPr lang="en-GB" sz="3200" dirty="0"/>
              <a:t>Commissioner for Transportation,</a:t>
            </a:r>
          </a:p>
          <a:p>
            <a:pPr algn="ctr">
              <a:buClr>
                <a:schemeClr val="bg2">
                  <a:lumMod val="40000"/>
                  <a:lumOff val="60000"/>
                </a:schemeClr>
              </a:buClr>
              <a:defRPr/>
            </a:pPr>
            <a:r>
              <a:rPr lang="en-GB" sz="3200" dirty="0"/>
              <a:t>Lagos State Ministry of Transportation</a:t>
            </a:r>
          </a:p>
          <a:p>
            <a:pPr algn="ctr" fontAlgn="auto">
              <a:spcAft>
                <a:spcPts val="0"/>
              </a:spcAft>
              <a:buClr>
                <a:schemeClr val="bg2">
                  <a:lumMod val="40000"/>
                  <a:lumOff val="60000"/>
                </a:schemeClr>
              </a:buClr>
              <a:buFont typeface="Wingdings 3" charset="2"/>
              <a:buNone/>
              <a:defRPr/>
            </a:pPr>
            <a:endParaRPr lang="en-GB" sz="4500" dirty="0"/>
          </a:p>
          <a:p>
            <a:pPr algn="ctr"/>
            <a:endParaRPr lang="en-US" sz="4500" dirty="0"/>
          </a:p>
        </p:txBody>
      </p:sp>
      <p:pic>
        <p:nvPicPr>
          <p:cNvPr id="7"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99148" y="-27384"/>
            <a:ext cx="936104" cy="1252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98126" y="1450282"/>
            <a:ext cx="8638370" cy="1446550"/>
          </a:xfrm>
          <a:prstGeom prst="rect">
            <a:avLst/>
          </a:prstGeom>
          <a:noFill/>
        </p:spPr>
        <p:txBody>
          <a:bodyPr wrap="square" rtlCol="0">
            <a:spAutoFit/>
          </a:bodyPr>
          <a:lstStyle/>
          <a:p>
            <a:pPr algn="ctr"/>
            <a:r>
              <a:rPr lang="en-GB" sz="4400" dirty="0"/>
              <a:t>Transportation Guidelines for Staying Safe against COVID-19</a:t>
            </a:r>
            <a:endParaRPr lang="en-US" sz="4400" dirty="0"/>
          </a:p>
        </p:txBody>
      </p:sp>
      <p:pic>
        <p:nvPicPr>
          <p:cNvPr id="9"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5758044"/>
            <a:ext cx="965981"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1200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1344"/>
            <a:ext cx="8635139" cy="694040"/>
          </a:xfrm>
        </p:spPr>
        <p:txBody>
          <a:bodyPr>
            <a:noAutofit/>
          </a:bodyPr>
          <a:lstStyle/>
          <a:p>
            <a:r>
              <a:rPr lang="en-GB" sz="4500" b="1" dirty="0"/>
              <a:t>Conclusion</a:t>
            </a:r>
          </a:p>
        </p:txBody>
      </p:sp>
      <p:sp>
        <p:nvSpPr>
          <p:cNvPr id="4" name="Content Placeholder 3"/>
          <p:cNvSpPr>
            <a:spLocks noGrp="1"/>
          </p:cNvSpPr>
          <p:nvPr>
            <p:ph idx="1"/>
          </p:nvPr>
        </p:nvSpPr>
        <p:spPr>
          <a:xfrm>
            <a:off x="107504" y="692696"/>
            <a:ext cx="8784976" cy="5308261"/>
          </a:xfrm>
        </p:spPr>
        <p:txBody>
          <a:bodyPr>
            <a:normAutofit/>
          </a:bodyPr>
          <a:lstStyle/>
          <a:p>
            <a:pPr lvl="0" algn="just"/>
            <a:endParaRPr lang="en-US" dirty="0"/>
          </a:p>
          <a:p>
            <a:pPr lvl="0" algn="just"/>
            <a:r>
              <a:rPr lang="en-US" dirty="0"/>
              <a:t>Operators and other stakeholders are mandated to comply with these guidelines as the Ministry of Transportation and her enforcement agencies/departments will be deployed for prompt enforcement with heavy consequences;</a:t>
            </a:r>
          </a:p>
          <a:p>
            <a:pPr algn="just"/>
            <a:r>
              <a:rPr lang="en-US" dirty="0"/>
              <a:t>As part of efforts to give these guidelines a State wide publicity, the Ministry of Information and Strategy will through print and paid media assist the Ministry with jingles and public announcement in a bid to achieve the overall objective of winning the fight against COVID-19.</a:t>
            </a:r>
          </a:p>
        </p:txBody>
      </p:sp>
      <p:sp>
        <p:nvSpPr>
          <p:cNvPr id="6" name="TextBox 5"/>
          <p:cNvSpPr txBox="1"/>
          <p:nvPr/>
        </p:nvSpPr>
        <p:spPr>
          <a:xfrm>
            <a:off x="1214414" y="6119336"/>
            <a:ext cx="4929222" cy="461665"/>
          </a:xfrm>
          <a:prstGeom prst="rect">
            <a:avLst/>
          </a:prstGeom>
          <a:noFill/>
        </p:spPr>
        <p:txBody>
          <a:bodyPr wrap="square" rtlCol="0">
            <a:spAutoFit/>
          </a:bodyPr>
          <a:lstStyle/>
          <a:p>
            <a:r>
              <a:rPr lang="en-GB" sz="1200" b="1" dirty="0"/>
              <a:t>LAGOS STATE MINISTRY OF TRANSPORTATION</a:t>
            </a:r>
          </a:p>
          <a:p>
            <a:r>
              <a:rPr lang="en-GB" sz="1200" dirty="0"/>
              <a:t> August, 2020</a:t>
            </a:r>
            <a:endParaRPr lang="en-GB" dirty="0"/>
          </a:p>
        </p:txBody>
      </p:sp>
      <p:pic>
        <p:nvPicPr>
          <p:cNvPr id="5"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5911" y="5520769"/>
            <a:ext cx="965981" cy="12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7944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67871" y="253337"/>
            <a:ext cx="8635139" cy="694040"/>
          </a:xfrm>
        </p:spPr>
        <p:txBody>
          <a:bodyPr>
            <a:noAutofit/>
          </a:bodyPr>
          <a:lstStyle/>
          <a:p>
            <a:r>
              <a:rPr lang="en-US" sz="4500" b="1" dirty="0"/>
              <a:t>Call Centre</a:t>
            </a:r>
            <a:endParaRPr lang="en-GB" sz="4500" b="1" dirty="0"/>
          </a:p>
        </p:txBody>
      </p:sp>
      <p:sp>
        <p:nvSpPr>
          <p:cNvPr id="4" name="Content Placeholder 3"/>
          <p:cNvSpPr>
            <a:spLocks noGrp="1"/>
          </p:cNvSpPr>
          <p:nvPr>
            <p:ph idx="1"/>
          </p:nvPr>
        </p:nvSpPr>
        <p:spPr>
          <a:xfrm>
            <a:off x="107504" y="1412776"/>
            <a:ext cx="8784976" cy="4588181"/>
          </a:xfrm>
        </p:spPr>
        <p:txBody>
          <a:bodyPr>
            <a:normAutofit/>
          </a:bodyPr>
          <a:lstStyle/>
          <a:p>
            <a:pPr marL="0" lvl="0" indent="0" algn="ctr">
              <a:buNone/>
            </a:pPr>
            <a:r>
              <a:rPr lang="en-US" sz="5400" dirty="0"/>
              <a:t>09010513197</a:t>
            </a:r>
          </a:p>
          <a:p>
            <a:pPr marL="0" lvl="0" indent="0" algn="ctr">
              <a:buNone/>
            </a:pPr>
            <a:r>
              <a:rPr lang="en-US" sz="5400" dirty="0"/>
              <a:t>09010513198</a:t>
            </a:r>
          </a:p>
          <a:p>
            <a:pPr marL="0" lvl="0" indent="0" algn="ctr">
              <a:buNone/>
            </a:pPr>
            <a:r>
              <a:rPr lang="en-US" sz="5400" dirty="0"/>
              <a:t>09010513199</a:t>
            </a:r>
          </a:p>
        </p:txBody>
      </p:sp>
      <p:sp>
        <p:nvSpPr>
          <p:cNvPr id="6" name="TextBox 5"/>
          <p:cNvSpPr txBox="1"/>
          <p:nvPr/>
        </p:nvSpPr>
        <p:spPr>
          <a:xfrm>
            <a:off x="1214414" y="6119336"/>
            <a:ext cx="4929222" cy="461665"/>
          </a:xfrm>
          <a:prstGeom prst="rect">
            <a:avLst/>
          </a:prstGeom>
          <a:noFill/>
        </p:spPr>
        <p:txBody>
          <a:bodyPr wrap="square" rtlCol="0">
            <a:spAutoFit/>
          </a:bodyPr>
          <a:lstStyle/>
          <a:p>
            <a:r>
              <a:rPr lang="en-GB" sz="1200" b="1" dirty="0"/>
              <a:t>LAGOS STATE MINISTRY OF TRANSPORTATION</a:t>
            </a:r>
          </a:p>
          <a:p>
            <a:r>
              <a:rPr lang="en-GB" sz="1200" dirty="0"/>
              <a:t> August, 2020</a:t>
            </a:r>
            <a:endParaRPr lang="en-GB" dirty="0"/>
          </a:p>
        </p:txBody>
      </p:sp>
      <p:pic>
        <p:nvPicPr>
          <p:cNvPr id="5"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5911" y="5520769"/>
            <a:ext cx="965981" cy="12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9828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1520" y="0"/>
            <a:ext cx="8064896" cy="1268760"/>
          </a:xfrm>
        </p:spPr>
        <p:txBody>
          <a:bodyPr>
            <a:normAutofit fontScale="90000"/>
          </a:bodyPr>
          <a:lstStyle/>
          <a:p>
            <a:br>
              <a:rPr lang="en-GB" b="1" dirty="0"/>
            </a:br>
            <a:r>
              <a:rPr lang="en-GB" b="1" dirty="0"/>
              <a:t>INTRODUCTION</a:t>
            </a:r>
          </a:p>
        </p:txBody>
      </p:sp>
      <p:sp>
        <p:nvSpPr>
          <p:cNvPr id="4" name="Content Placeholder 3"/>
          <p:cNvSpPr>
            <a:spLocks noGrp="1"/>
          </p:cNvSpPr>
          <p:nvPr>
            <p:ph idx="1"/>
          </p:nvPr>
        </p:nvSpPr>
        <p:spPr>
          <a:xfrm>
            <a:off x="107504" y="1268760"/>
            <a:ext cx="8856984" cy="4850576"/>
          </a:xfrm>
        </p:spPr>
        <p:txBody>
          <a:bodyPr>
            <a:normAutofit/>
          </a:bodyPr>
          <a:lstStyle/>
          <a:p>
            <a:pPr marL="0" indent="0" algn="just">
              <a:buNone/>
            </a:pPr>
            <a:endParaRPr lang="en-US" dirty="0"/>
          </a:p>
          <a:p>
            <a:pPr marL="0" indent="0" algn="just">
              <a:buNone/>
            </a:pPr>
            <a:r>
              <a:rPr lang="en-US" dirty="0"/>
              <a:t>The guideline by the Ministry to </a:t>
            </a:r>
            <a:r>
              <a:rPr lang="en-GB" dirty="0"/>
              <a:t>address the operations of transportation in accordance with The Federal Ministry of Transportation and NCDC is designed to achieve the following objectives:</a:t>
            </a:r>
          </a:p>
          <a:p>
            <a:pPr marL="708660" lvl="1" indent="-342900" fontAlgn="base">
              <a:buFont typeface="Arial" panose="020B0604020202020204" pitchFamily="34" charset="0"/>
              <a:buChar char="•"/>
            </a:pPr>
            <a:r>
              <a:rPr lang="en-US" kern="0" dirty="0">
                <a:solidFill>
                  <a:srgbClr val="000000"/>
                </a:solidFill>
                <a:latin typeface="Helvetica" panose="020B0604020202020204" pitchFamily="34" charset="0"/>
                <a:ea typeface="Arial Unicode MS" panose="020B0604020202020204" pitchFamily="34" charset="-128"/>
                <a:cs typeface="Arial Unicode MS" panose="020B0604020202020204" pitchFamily="34" charset="-128"/>
              </a:rPr>
              <a:t>Protect - to ensure safety of operators, workers and passengers</a:t>
            </a:r>
            <a:endParaRPr lang="en-US" sz="2200" kern="0" dirty="0">
              <a:solidFill>
                <a:srgbClr val="000000"/>
              </a:solidFill>
              <a:latin typeface="Helvetica" panose="020B0604020202020204" pitchFamily="34" charset="0"/>
              <a:ea typeface="Arial Unicode MS" panose="020B0604020202020204" pitchFamily="34" charset="-128"/>
              <a:cs typeface="Arial Unicode MS" panose="020B0604020202020204" pitchFamily="34" charset="-128"/>
            </a:endParaRPr>
          </a:p>
          <a:p>
            <a:pPr marL="708660" lvl="1" indent="-342900" fontAlgn="base">
              <a:buFont typeface="Arial" panose="020B0604020202020204" pitchFamily="34" charset="0"/>
              <a:buChar char="•"/>
            </a:pPr>
            <a:r>
              <a:rPr lang="en-US" kern="0" dirty="0">
                <a:solidFill>
                  <a:srgbClr val="000000"/>
                </a:solidFill>
                <a:latin typeface="Helvetica" panose="020B0604020202020204" pitchFamily="34" charset="0"/>
                <a:ea typeface="Arial Unicode MS" panose="020B0604020202020204" pitchFamily="34" charset="-128"/>
                <a:cs typeface="Arial Unicode MS" panose="020B0604020202020204" pitchFamily="34" charset="-128"/>
              </a:rPr>
              <a:t>Prevent - to prevent the spread of the COVID-19 virus</a:t>
            </a:r>
            <a:endParaRPr lang="en-US" sz="2200" kern="0" dirty="0">
              <a:solidFill>
                <a:srgbClr val="000000"/>
              </a:solidFill>
              <a:latin typeface="Helvetica" panose="020B0604020202020204" pitchFamily="34" charset="0"/>
              <a:ea typeface="Arial Unicode MS" panose="020B0604020202020204" pitchFamily="34" charset="-128"/>
              <a:cs typeface="Arial Unicode MS" panose="020B0604020202020204" pitchFamily="34" charset="-128"/>
            </a:endParaRPr>
          </a:p>
          <a:p>
            <a:pPr marL="708660" lvl="1" indent="-342900" fontAlgn="base">
              <a:buFont typeface="Arial" panose="020B0604020202020204" pitchFamily="34" charset="0"/>
              <a:buChar char="•"/>
            </a:pPr>
            <a:r>
              <a:rPr lang="en-US" kern="0" dirty="0">
                <a:solidFill>
                  <a:srgbClr val="000000"/>
                </a:solidFill>
                <a:latin typeface="Helvetica" panose="020B0604020202020204" pitchFamily="34" charset="0"/>
                <a:ea typeface="Arial Unicode MS" panose="020B0604020202020204" pitchFamily="34" charset="-128"/>
                <a:cs typeface="Arial Unicode MS" panose="020B0604020202020204" pitchFamily="34" charset="-128"/>
              </a:rPr>
              <a:t>Provide - to provide support for all stakeholders interacting with the transportation system.</a:t>
            </a:r>
            <a:endParaRPr lang="en-US" sz="2200" kern="0" dirty="0">
              <a:solidFill>
                <a:srgbClr val="000000"/>
              </a:solidFill>
              <a:latin typeface="Helvetica" panose="020B0604020202020204" pitchFamily="34" charset="0"/>
              <a:ea typeface="Arial Unicode MS" panose="020B0604020202020204" pitchFamily="34" charset="-128"/>
              <a:cs typeface="Arial Unicode MS" panose="020B0604020202020204" pitchFamily="34" charset="-128"/>
            </a:endParaRPr>
          </a:p>
          <a:p>
            <a:pPr marL="0" indent="0" algn="just">
              <a:buNone/>
            </a:pPr>
            <a:endParaRPr lang="en-US" dirty="0"/>
          </a:p>
        </p:txBody>
      </p:sp>
      <p:sp>
        <p:nvSpPr>
          <p:cNvPr id="6" name="TextBox 5"/>
          <p:cNvSpPr txBox="1"/>
          <p:nvPr/>
        </p:nvSpPr>
        <p:spPr>
          <a:xfrm>
            <a:off x="1214414" y="6119336"/>
            <a:ext cx="4929222" cy="461665"/>
          </a:xfrm>
          <a:prstGeom prst="rect">
            <a:avLst/>
          </a:prstGeom>
          <a:noFill/>
        </p:spPr>
        <p:txBody>
          <a:bodyPr wrap="square" rtlCol="0">
            <a:spAutoFit/>
          </a:bodyPr>
          <a:lstStyle/>
          <a:p>
            <a:r>
              <a:rPr lang="en-GB" sz="1200" b="1" dirty="0"/>
              <a:t>LAGOS STATE MINISTRY OF TRANSPORTATION</a:t>
            </a:r>
          </a:p>
          <a:p>
            <a:r>
              <a:rPr lang="en-GB" sz="1200" dirty="0"/>
              <a:t> August, 2020</a:t>
            </a:r>
            <a:endParaRPr lang="en-GB" dirty="0"/>
          </a:p>
        </p:txBody>
      </p:sp>
      <p:pic>
        <p:nvPicPr>
          <p:cNvPr id="5"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50546" y="5661248"/>
            <a:ext cx="1167755"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7143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normAutofit fontScale="90000"/>
          </a:bodyPr>
          <a:lstStyle/>
          <a:p>
            <a:r>
              <a:rPr lang="en-GB" dirty="0"/>
              <a:t>Transport Infrastructure Guidelines</a:t>
            </a:r>
            <a:endParaRPr lang="en-US" dirty="0"/>
          </a:p>
        </p:txBody>
      </p:sp>
      <p:sp>
        <p:nvSpPr>
          <p:cNvPr id="3" name="Content Placeholder 2"/>
          <p:cNvSpPr>
            <a:spLocks noGrp="1"/>
          </p:cNvSpPr>
          <p:nvPr>
            <p:ph idx="1"/>
          </p:nvPr>
        </p:nvSpPr>
        <p:spPr>
          <a:xfrm>
            <a:off x="539552" y="1399534"/>
            <a:ext cx="8229600" cy="4389120"/>
          </a:xfrm>
        </p:spPr>
        <p:txBody>
          <a:bodyPr>
            <a:normAutofit fontScale="70000" lnSpcReduction="20000"/>
          </a:bodyPr>
          <a:lstStyle/>
          <a:p>
            <a:pPr marL="0" indent="0">
              <a:buNone/>
            </a:pPr>
            <a:r>
              <a:rPr lang="en-GB" dirty="0"/>
              <a:t>In an effort to minimise transmission of COVID-19, terminal, parks and transport operators must adhere to the following guidelines.</a:t>
            </a:r>
          </a:p>
          <a:p>
            <a:pPr marL="0" indent="0">
              <a:buNone/>
            </a:pPr>
            <a:endParaRPr lang="en-GB" dirty="0"/>
          </a:p>
          <a:p>
            <a:pPr lvl="1" fontAlgn="base"/>
            <a:r>
              <a:rPr lang="en-US" dirty="0"/>
              <a:t>All Transport Operators/Companies are expected to disinfect their vehicles, parks and garages regularly and continuously (for vehicle: at least before and after each trip) in collaboration/supervision of the Ministry of The Environment and Water Resources in order to ensure standards and safety of the disinfectant being used;</a:t>
            </a:r>
          </a:p>
          <a:p>
            <a:pPr marL="365760" lvl="1" indent="0">
              <a:buNone/>
            </a:pPr>
            <a:endParaRPr lang="en-US" dirty="0"/>
          </a:p>
          <a:p>
            <a:pPr lvl="1" fontAlgn="base"/>
            <a:r>
              <a:rPr lang="en-US" dirty="0"/>
              <a:t>All Transport Operators/Companies are expected to have at the entrance of their respective parks hand washing equipment with running water and alcohol based sanitizers;</a:t>
            </a:r>
          </a:p>
          <a:p>
            <a:pPr marL="365760" lvl="1" indent="0">
              <a:buNone/>
            </a:pPr>
            <a:endParaRPr lang="en-US" dirty="0"/>
          </a:p>
          <a:p>
            <a:pPr lvl="1" fontAlgn="base"/>
            <a:r>
              <a:rPr lang="en-US" dirty="0"/>
              <a:t>Disinfectant Companies are to be guided by the Environmental Health Unit of the Ministry of The Environment and Water Resources;</a:t>
            </a:r>
          </a:p>
          <a:p>
            <a:pPr marL="365760" lvl="1" indent="0">
              <a:buNone/>
            </a:pPr>
            <a:endParaRPr lang="en-US" dirty="0"/>
          </a:p>
          <a:p>
            <a:pPr lvl="1" fontAlgn="base"/>
            <a:r>
              <a:rPr lang="en-US" dirty="0"/>
              <a:t>Operators are expected to have Alcohol Based Sanitizers in their Vehicles for Drivers, Conductors and passengers;</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5856548"/>
            <a:ext cx="971581" cy="936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9133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normAutofit/>
          </a:bodyPr>
          <a:lstStyle/>
          <a:p>
            <a:r>
              <a:rPr lang="en-GB" dirty="0"/>
              <a:t>Crowd Control Guidelines</a:t>
            </a:r>
            <a:endParaRPr lang="en-US" dirty="0"/>
          </a:p>
        </p:txBody>
      </p:sp>
      <p:sp>
        <p:nvSpPr>
          <p:cNvPr id="3" name="Content Placeholder 2"/>
          <p:cNvSpPr>
            <a:spLocks noGrp="1"/>
          </p:cNvSpPr>
          <p:nvPr>
            <p:ph idx="1"/>
          </p:nvPr>
        </p:nvSpPr>
        <p:spPr>
          <a:xfrm>
            <a:off x="539552" y="1399534"/>
            <a:ext cx="8229600" cy="4389120"/>
          </a:xfrm>
        </p:spPr>
        <p:txBody>
          <a:bodyPr>
            <a:normAutofit fontScale="77500" lnSpcReduction="20000"/>
          </a:bodyPr>
          <a:lstStyle/>
          <a:p>
            <a:pPr marL="0" indent="0">
              <a:buNone/>
            </a:pPr>
            <a:r>
              <a:rPr lang="en-GB" dirty="0"/>
              <a:t>To address crowd control in and around the transport facilities, the following guidelines must be adhered to the following;</a:t>
            </a:r>
          </a:p>
          <a:p>
            <a:pPr marL="0" indent="0">
              <a:buNone/>
            </a:pPr>
            <a:endParaRPr lang="en-GB" dirty="0"/>
          </a:p>
          <a:p>
            <a:pPr lvl="1" fontAlgn="base"/>
            <a:r>
              <a:rPr lang="en-US" dirty="0"/>
              <a:t>Motor parks and garages must not be overcrowded with passengers and commercial activities at any point in time. Social distancing is required for passengers queuing to board buses. NCDC recommends that at least 2m (5feet) distance is required between people;</a:t>
            </a:r>
          </a:p>
          <a:p>
            <a:pPr lvl="1" fontAlgn="base"/>
            <a:r>
              <a:rPr lang="en-US" dirty="0"/>
              <a:t>Operators are not allowed to over crowd/over load their vehicles at this point in time. All public buses should be 60% capacity (</a:t>
            </a:r>
            <a:r>
              <a:rPr lang="en-US" dirty="0" err="1"/>
              <a:t>i.e</a:t>
            </a:r>
            <a:r>
              <a:rPr lang="en-US" dirty="0"/>
              <a:t> for Buses 1 passenger with driver in front seat, 2 passengers on the back rows each and 2 passengers  for Tricycle);</a:t>
            </a:r>
          </a:p>
          <a:p>
            <a:pPr lvl="1" fontAlgn="base"/>
            <a:r>
              <a:rPr lang="en-GB" dirty="0"/>
              <a:t>All BRT and LBSL buses (High Capacity) may carry full capacity but standing is suspended; </a:t>
            </a:r>
          </a:p>
          <a:p>
            <a:pPr lvl="1" fontAlgn="base"/>
            <a:r>
              <a:rPr lang="en-GB" dirty="0"/>
              <a:t>Inter-State Operation/Movement must be operated at 60% capacity;</a:t>
            </a:r>
          </a:p>
          <a:p>
            <a:pPr lvl="1" fontAlgn="base"/>
            <a:r>
              <a:rPr lang="en-GB" dirty="0"/>
              <a:t>Motorcycle Operation is suspended until further notice;</a:t>
            </a:r>
          </a:p>
          <a:p>
            <a:pPr lvl="1" fontAlgn="base"/>
            <a:r>
              <a:rPr lang="en-GB" dirty="0"/>
              <a:t>Taxis cannot carry more than 2 passengers</a:t>
            </a:r>
          </a:p>
          <a:p>
            <a:pPr lvl="1" fontAlgn="base"/>
            <a:endParaRPr lang="en-GB" dirty="0"/>
          </a:p>
          <a:p>
            <a:pPr marL="393192" lvl="1" indent="0" fontAlgn="base">
              <a:buNone/>
            </a:pPr>
            <a:endParaRPr lang="en-US" dirty="0"/>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5856548"/>
            <a:ext cx="971581" cy="936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551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normAutofit fontScale="90000"/>
          </a:bodyPr>
          <a:lstStyle/>
          <a:p>
            <a:r>
              <a:rPr lang="en-GB" dirty="0"/>
              <a:t>Passengers/Commuters Guidelines</a:t>
            </a:r>
            <a:endParaRPr lang="en-US" dirty="0"/>
          </a:p>
        </p:txBody>
      </p:sp>
      <p:sp>
        <p:nvSpPr>
          <p:cNvPr id="3" name="Content Placeholder 2"/>
          <p:cNvSpPr>
            <a:spLocks noGrp="1"/>
          </p:cNvSpPr>
          <p:nvPr>
            <p:ph idx="1"/>
          </p:nvPr>
        </p:nvSpPr>
        <p:spPr>
          <a:xfrm>
            <a:off x="539552" y="1399534"/>
            <a:ext cx="8229600" cy="4389120"/>
          </a:xfrm>
        </p:spPr>
        <p:txBody>
          <a:bodyPr>
            <a:normAutofit lnSpcReduction="10000"/>
          </a:bodyPr>
          <a:lstStyle/>
          <a:p>
            <a:pPr lvl="1" fontAlgn="base">
              <a:lnSpc>
                <a:spcPct val="110000"/>
              </a:lnSpc>
            </a:pPr>
            <a:r>
              <a:rPr lang="en-GB" sz="2200" dirty="0"/>
              <a:t>Commercial/Commuter Operations within the State shall be between the hours of 4am – 10pm daily until further notice;</a:t>
            </a:r>
          </a:p>
          <a:p>
            <a:pPr lvl="1" fontAlgn="base">
              <a:lnSpc>
                <a:spcPct val="110000"/>
              </a:lnSpc>
            </a:pPr>
            <a:r>
              <a:rPr lang="en-US" sz="2200" dirty="0"/>
              <a:t>Passengers/commuters are  mandated to wear face mask at all times, sanitize with alcohol base sanitizers or wash their hands with soap and running water before and after each trip;</a:t>
            </a:r>
          </a:p>
          <a:p>
            <a:pPr lvl="1" fontAlgn="base">
              <a:lnSpc>
                <a:spcPct val="110000"/>
              </a:lnSpc>
            </a:pPr>
            <a:r>
              <a:rPr lang="en-US" sz="2200" dirty="0"/>
              <a:t>Air Conditioning System in Public transport be put off;</a:t>
            </a:r>
          </a:p>
          <a:p>
            <a:pPr lvl="1" fontAlgn="base">
              <a:lnSpc>
                <a:spcPct val="110000"/>
              </a:lnSpc>
            </a:pPr>
            <a:r>
              <a:rPr lang="en-US" sz="2200" dirty="0"/>
              <a:t>Public Transport Operators/Company must have temperature readers to test each passenger before boarding the bus;</a:t>
            </a:r>
          </a:p>
          <a:p>
            <a:pPr lvl="1" fontAlgn="base">
              <a:lnSpc>
                <a:spcPct val="110000"/>
              </a:lnSpc>
            </a:pPr>
            <a:r>
              <a:rPr lang="en-US" sz="2200" dirty="0"/>
              <a:t>Operators (</a:t>
            </a:r>
            <a:r>
              <a:rPr lang="en-US" sz="2200" dirty="0" err="1"/>
              <a:t>i.e</a:t>
            </a:r>
            <a:r>
              <a:rPr lang="en-US" sz="2200" dirty="0"/>
              <a:t> Commuters, Drivers and Conductors </a:t>
            </a:r>
            <a:r>
              <a:rPr lang="en-US" sz="2200" dirty="0" err="1"/>
              <a:t>etc</a:t>
            </a:r>
            <a:r>
              <a:rPr lang="en-US" sz="2200" dirty="0"/>
              <a:t>) are mandated to always wear personal protective equipment (</a:t>
            </a:r>
            <a:r>
              <a:rPr lang="en-US" sz="2200" dirty="0" err="1"/>
              <a:t>i.e</a:t>
            </a:r>
            <a:r>
              <a:rPr lang="en-US" sz="2200" dirty="0"/>
              <a:t> face masks and hand gloves) while in transit and dispose non-reusable ones appropriately;</a:t>
            </a:r>
          </a:p>
          <a:p>
            <a:pPr lvl="1" fontAlgn="base">
              <a:lnSpc>
                <a:spcPct val="110000"/>
              </a:lnSpc>
            </a:pPr>
            <a:endParaRPr lang="en-US" sz="2200" dirty="0"/>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5856548"/>
            <a:ext cx="971581" cy="936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1974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1344"/>
            <a:ext cx="8635139" cy="694040"/>
          </a:xfrm>
        </p:spPr>
        <p:txBody>
          <a:bodyPr>
            <a:noAutofit/>
          </a:bodyPr>
          <a:lstStyle/>
          <a:p>
            <a:r>
              <a:rPr lang="en-US" sz="4500" b="1" dirty="0"/>
              <a:t>Water Transport Operations</a:t>
            </a:r>
            <a:endParaRPr lang="en-GB" sz="4500" b="1" dirty="0"/>
          </a:p>
        </p:txBody>
      </p:sp>
      <p:sp>
        <p:nvSpPr>
          <p:cNvPr id="4" name="Content Placeholder 3"/>
          <p:cNvSpPr>
            <a:spLocks noGrp="1"/>
          </p:cNvSpPr>
          <p:nvPr>
            <p:ph idx="1"/>
          </p:nvPr>
        </p:nvSpPr>
        <p:spPr>
          <a:xfrm>
            <a:off x="176601" y="991980"/>
            <a:ext cx="4320480" cy="4828072"/>
          </a:xfrm>
        </p:spPr>
        <p:txBody>
          <a:bodyPr>
            <a:normAutofit fontScale="70000" lnSpcReduction="20000"/>
          </a:bodyPr>
          <a:lstStyle/>
          <a:p>
            <a:pPr lvl="0" algn="just">
              <a:buFont typeface="Wingdings" panose="05000000000000000000" pitchFamily="2" charset="2"/>
              <a:buChar char="Ø"/>
            </a:pPr>
            <a:r>
              <a:rPr lang="en-US" dirty="0"/>
              <a:t>Water Transport Operations within the State shall be between the hours of 6am – 6pm daily starting until further notice;</a:t>
            </a:r>
          </a:p>
          <a:p>
            <a:pPr lvl="0" algn="just">
              <a:buFont typeface="Wingdings" panose="05000000000000000000" pitchFamily="2" charset="2"/>
              <a:buChar char="Ø"/>
            </a:pPr>
            <a:r>
              <a:rPr lang="en-US" dirty="0"/>
              <a:t>Passengers/Operators are  mandated in addition to life jacket wear face mask at all times, sanitize with alcohol base sanitizers or wash their hands with soap and running water before and after each trip;</a:t>
            </a:r>
          </a:p>
          <a:p>
            <a:pPr lvl="0" algn="just">
              <a:buFont typeface="Wingdings" panose="05000000000000000000" pitchFamily="2" charset="2"/>
              <a:buChar char="Ø"/>
            </a:pPr>
            <a:r>
              <a:rPr lang="en-US" dirty="0"/>
              <a:t>All Boat/Ferry Operators/Companies are expected to disinfect their Boots/Ferry and Terminal regularly and continuously (for Boot/Ferry at least before and after each trip) in collaboration/supervision of the Ministry of The Environment and Water Resources in order to ensure standards and safety of the disinfectant being used;</a:t>
            </a:r>
          </a:p>
        </p:txBody>
      </p:sp>
      <p:sp>
        <p:nvSpPr>
          <p:cNvPr id="6" name="TextBox 5"/>
          <p:cNvSpPr txBox="1"/>
          <p:nvPr/>
        </p:nvSpPr>
        <p:spPr>
          <a:xfrm>
            <a:off x="1214414" y="6119336"/>
            <a:ext cx="4929222" cy="461665"/>
          </a:xfrm>
          <a:prstGeom prst="rect">
            <a:avLst/>
          </a:prstGeom>
          <a:noFill/>
        </p:spPr>
        <p:txBody>
          <a:bodyPr wrap="square" rtlCol="0">
            <a:spAutoFit/>
          </a:bodyPr>
          <a:lstStyle/>
          <a:p>
            <a:r>
              <a:rPr lang="en-GB" sz="1200" b="1" dirty="0"/>
              <a:t>LAGOS STATE MINISTRY OF TRANSPORTATION</a:t>
            </a:r>
          </a:p>
          <a:p>
            <a:r>
              <a:rPr lang="en-GB" sz="1200" dirty="0"/>
              <a:t> August, 2020</a:t>
            </a:r>
            <a:endParaRPr lang="en-GB" dirty="0"/>
          </a:p>
        </p:txBody>
      </p:sp>
      <p:pic>
        <p:nvPicPr>
          <p:cNvPr id="5"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5911" y="5661248"/>
            <a:ext cx="965981"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644008" y="793769"/>
            <a:ext cx="4314659" cy="4247317"/>
          </a:xfrm>
          <a:prstGeom prst="rect">
            <a:avLst/>
          </a:prstGeom>
          <a:noFill/>
        </p:spPr>
        <p:txBody>
          <a:bodyPr wrap="square" rtlCol="0">
            <a:spAutoFit/>
          </a:bodyPr>
          <a:lstStyle/>
          <a:p>
            <a:pPr lvl="0" algn="just"/>
            <a:endParaRPr lang="en-US" dirty="0"/>
          </a:p>
          <a:p>
            <a:pPr marL="285750" lvl="0" indent="-285750" algn="just">
              <a:buFont typeface="Wingdings" panose="05000000000000000000" pitchFamily="2" charset="2"/>
              <a:buChar char="Ø"/>
            </a:pPr>
            <a:r>
              <a:rPr lang="en-US" dirty="0"/>
              <a:t>All Boat/Ferry Operators/Companies are expected to have at the entrance of their respective terminals hand washing equipment with running water and alcohol based sanitizers;</a:t>
            </a:r>
          </a:p>
          <a:p>
            <a:pPr marL="285750" lvl="0" indent="-285750" algn="just">
              <a:buFont typeface="Wingdings" panose="05000000000000000000" pitchFamily="2" charset="2"/>
              <a:buChar char="Ø"/>
            </a:pPr>
            <a:r>
              <a:rPr lang="en-US" dirty="0"/>
              <a:t>Disinfectant Companies are to be guided by the Environmental Health Unit of the Ministry of The Environment and Water Resources;</a:t>
            </a:r>
          </a:p>
          <a:p>
            <a:pPr marL="285750" lvl="0" indent="-285750" algn="just">
              <a:buFont typeface="Wingdings" panose="05000000000000000000" pitchFamily="2" charset="2"/>
              <a:buChar char="Ø"/>
            </a:pPr>
            <a:r>
              <a:rPr lang="en-US" dirty="0"/>
              <a:t>All Boat/Ferry Operators are expected to have Alcohol Based Sanitizers in their Boat/Ferry for Operators and passengers;</a:t>
            </a:r>
          </a:p>
          <a:p>
            <a:endParaRPr lang="en-US" dirty="0"/>
          </a:p>
        </p:txBody>
      </p:sp>
    </p:spTree>
    <p:extLst>
      <p:ext uri="{BB962C8B-B14F-4D97-AF65-F5344CB8AC3E}">
        <p14:creationId xmlns:p14="http://schemas.microsoft.com/office/powerpoint/2010/main" val="344097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1344"/>
            <a:ext cx="8635139" cy="694040"/>
          </a:xfrm>
        </p:spPr>
        <p:txBody>
          <a:bodyPr>
            <a:noAutofit/>
          </a:bodyPr>
          <a:lstStyle/>
          <a:p>
            <a:r>
              <a:rPr lang="en-US" sz="4500" b="1" dirty="0"/>
              <a:t>Water Transport Operations…</a:t>
            </a:r>
            <a:endParaRPr lang="en-GB" sz="4500" b="1" dirty="0"/>
          </a:p>
        </p:txBody>
      </p:sp>
      <p:sp>
        <p:nvSpPr>
          <p:cNvPr id="4" name="Content Placeholder 3"/>
          <p:cNvSpPr>
            <a:spLocks noGrp="1"/>
          </p:cNvSpPr>
          <p:nvPr>
            <p:ph idx="1"/>
          </p:nvPr>
        </p:nvSpPr>
        <p:spPr>
          <a:xfrm>
            <a:off x="107503" y="692696"/>
            <a:ext cx="8707147" cy="4752528"/>
          </a:xfrm>
        </p:spPr>
        <p:txBody>
          <a:bodyPr>
            <a:normAutofit/>
          </a:bodyPr>
          <a:lstStyle/>
          <a:p>
            <a:pPr lvl="0" algn="just"/>
            <a:endParaRPr lang="en-US" dirty="0"/>
          </a:p>
          <a:p>
            <a:pPr lvl="0" algn="just"/>
            <a:r>
              <a:rPr lang="en-US" dirty="0"/>
              <a:t>Terminals must not be overcrowded with passengers and commercial activities at any point in time. Social distancing is required for passengers queuing to board Boat/Ferry. NCDC recommends that at least 2m (5feet) distance is required between people;</a:t>
            </a:r>
          </a:p>
          <a:p>
            <a:pPr lvl="0" algn="just"/>
            <a:r>
              <a:rPr lang="en-US" dirty="0"/>
              <a:t>Operators are now allowed 100% loading capacity as against the initial </a:t>
            </a:r>
            <a:r>
              <a:rPr lang="en-US"/>
              <a:t>60%;</a:t>
            </a:r>
            <a:endParaRPr lang="en-US" dirty="0"/>
          </a:p>
          <a:p>
            <a:pPr algn="just"/>
            <a:r>
              <a:rPr lang="en-US" dirty="0"/>
              <a:t>Public Transport Operators/Company must have temperature readers to test each passenger before boarding the Boat/Ferry;</a:t>
            </a:r>
          </a:p>
        </p:txBody>
      </p:sp>
      <p:sp>
        <p:nvSpPr>
          <p:cNvPr id="6" name="TextBox 5"/>
          <p:cNvSpPr txBox="1"/>
          <p:nvPr/>
        </p:nvSpPr>
        <p:spPr>
          <a:xfrm>
            <a:off x="1214414" y="6119336"/>
            <a:ext cx="4929222" cy="461665"/>
          </a:xfrm>
          <a:prstGeom prst="rect">
            <a:avLst/>
          </a:prstGeom>
          <a:noFill/>
        </p:spPr>
        <p:txBody>
          <a:bodyPr wrap="square" rtlCol="0">
            <a:spAutoFit/>
          </a:bodyPr>
          <a:lstStyle/>
          <a:p>
            <a:r>
              <a:rPr lang="en-GB" sz="1200" b="1" dirty="0"/>
              <a:t>LAGOS STATE MINISTRY OF TRANSPORTATION</a:t>
            </a:r>
          </a:p>
          <a:p>
            <a:r>
              <a:rPr lang="en-GB" sz="1200" dirty="0"/>
              <a:t> August, 2020</a:t>
            </a:r>
            <a:endParaRPr lang="en-GB" dirty="0"/>
          </a:p>
        </p:txBody>
      </p:sp>
      <p:pic>
        <p:nvPicPr>
          <p:cNvPr id="5"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5911" y="5520769"/>
            <a:ext cx="965981" cy="12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744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normAutofit fontScale="90000"/>
          </a:bodyPr>
          <a:lstStyle/>
          <a:p>
            <a:r>
              <a:rPr lang="en-GB" dirty="0"/>
              <a:t>Agricultural Produce Truck and Logistics Operations</a:t>
            </a:r>
            <a:endParaRPr lang="en-US" dirty="0"/>
          </a:p>
        </p:txBody>
      </p:sp>
      <p:sp>
        <p:nvSpPr>
          <p:cNvPr id="3" name="Content Placeholder 2"/>
          <p:cNvSpPr>
            <a:spLocks noGrp="1"/>
          </p:cNvSpPr>
          <p:nvPr>
            <p:ph idx="1"/>
          </p:nvPr>
        </p:nvSpPr>
        <p:spPr>
          <a:xfrm>
            <a:off x="539552" y="1399534"/>
            <a:ext cx="8229600" cy="4389120"/>
          </a:xfrm>
        </p:spPr>
        <p:txBody>
          <a:bodyPr>
            <a:normAutofit fontScale="92500"/>
          </a:bodyPr>
          <a:lstStyle/>
          <a:p>
            <a:pPr marL="393192" lvl="1" indent="0" fontAlgn="base">
              <a:lnSpc>
                <a:spcPct val="110000"/>
              </a:lnSpc>
              <a:buNone/>
            </a:pPr>
            <a:r>
              <a:rPr lang="en-GB" sz="2200" dirty="0"/>
              <a:t>Trucks and individual transporting foods and other raw materials coming into the State, must comply with the following guidelines:</a:t>
            </a:r>
          </a:p>
          <a:p>
            <a:pPr lvl="2" fontAlgn="base"/>
            <a:r>
              <a:rPr lang="en-US" dirty="0"/>
              <a:t>The driver and other individuals on such vehicle must always use face marks and an alcohol based hand sanitizers;</a:t>
            </a:r>
          </a:p>
          <a:p>
            <a:pPr lvl="2" fontAlgn="base"/>
            <a:r>
              <a:rPr lang="en-US" dirty="0"/>
              <a:t>All Vehicles carrying food and other agricultural produce in and out of Lagos must not passengers more than 7 on board;</a:t>
            </a:r>
          </a:p>
          <a:p>
            <a:pPr lvl="2" fontAlgn="base"/>
            <a:r>
              <a:rPr lang="en-US" dirty="0"/>
              <a:t>Vehicles used for the transportation of food items and other services must be disinfected before gaining access into the State’s border and when leaving;</a:t>
            </a:r>
          </a:p>
          <a:p>
            <a:pPr lvl="2" fontAlgn="base"/>
            <a:r>
              <a:rPr lang="en-US" dirty="0"/>
              <a:t>The Ministry in collaboration Ministry of Agriculture, Ministry of Environment and Water Resources and other relevant stakeholders will strictly monitor and enforce these guidelines in order to prevent and control interstate spread of COVID-19.</a:t>
            </a:r>
          </a:p>
          <a:p>
            <a:pPr lvl="1" fontAlgn="base">
              <a:lnSpc>
                <a:spcPct val="110000"/>
              </a:lnSpc>
            </a:pPr>
            <a:endParaRPr lang="en-GB" sz="2200" dirty="0"/>
          </a:p>
          <a:p>
            <a:pPr lvl="1" fontAlgn="base">
              <a:lnSpc>
                <a:spcPct val="110000"/>
              </a:lnSpc>
            </a:pPr>
            <a:endParaRPr lang="en-US" sz="2200" dirty="0"/>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5856548"/>
            <a:ext cx="971581" cy="936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86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normAutofit/>
          </a:bodyPr>
          <a:lstStyle/>
          <a:p>
            <a:r>
              <a:rPr lang="en-GB" dirty="0"/>
              <a:t>Enforcement</a:t>
            </a:r>
            <a:endParaRPr lang="en-US" dirty="0"/>
          </a:p>
        </p:txBody>
      </p:sp>
      <p:sp>
        <p:nvSpPr>
          <p:cNvPr id="3" name="Content Placeholder 2"/>
          <p:cNvSpPr>
            <a:spLocks noGrp="1"/>
          </p:cNvSpPr>
          <p:nvPr>
            <p:ph idx="1"/>
          </p:nvPr>
        </p:nvSpPr>
        <p:spPr>
          <a:xfrm>
            <a:off x="539552" y="1399534"/>
            <a:ext cx="8229600" cy="4389120"/>
          </a:xfrm>
        </p:spPr>
        <p:txBody>
          <a:bodyPr>
            <a:normAutofit fontScale="77500" lnSpcReduction="20000"/>
          </a:bodyPr>
          <a:lstStyle/>
          <a:p>
            <a:pPr fontAlgn="base"/>
            <a:r>
              <a:rPr lang="en-US" sz="2400" dirty="0"/>
              <a:t>Operators/Companies and passengers are expected to report immediately, any suspected case of COVID-19 to the Ministry or call </a:t>
            </a:r>
            <a:r>
              <a:rPr lang="en-US" sz="2400" b="1" dirty="0"/>
              <a:t>08000CORONA</a:t>
            </a:r>
            <a:r>
              <a:rPr lang="en-US" sz="2400" dirty="0"/>
              <a:t>;</a:t>
            </a:r>
            <a:endParaRPr lang="en-US" sz="2800" dirty="0"/>
          </a:p>
          <a:p>
            <a:pPr lvl="0" fontAlgn="base"/>
            <a:r>
              <a:rPr lang="en-US" sz="2800" dirty="0"/>
              <a:t>Passengers are also expected to report any Operator/Company that does not comply with these guidelines to the </a:t>
            </a:r>
            <a:r>
              <a:rPr lang="en-US" sz="2800" b="1" dirty="0"/>
              <a:t>Monitoring Officer</a:t>
            </a:r>
            <a:r>
              <a:rPr lang="en-US" sz="2800" dirty="0"/>
              <a:t> at sight or write to the Ministry stating the Vehicle Registration Number, Park and Time of incident;</a:t>
            </a:r>
            <a:endParaRPr lang="en-US" sz="2400" dirty="0"/>
          </a:p>
          <a:p>
            <a:pPr lvl="0" fontAlgn="base"/>
            <a:r>
              <a:rPr lang="en-US" sz="2800" dirty="0"/>
              <a:t>Operators, Transport Unions and other stakeholders are mandated to comply with these guidelines as the Ministry of Transportation and her enforcement agencies/departments will be deployed for prompt enforcement with heavy consequences;</a:t>
            </a:r>
            <a:endParaRPr lang="en-US" sz="2400" dirty="0"/>
          </a:p>
          <a:p>
            <a:r>
              <a:rPr lang="en-US" sz="2800" dirty="0"/>
              <a:t>The Ministry will also enforce strictly the operations of illegal motor parks, illegal activities in all public motor parks and garages in a bid to ensure compliance with the set </a:t>
            </a:r>
            <a:r>
              <a:rPr lang="en-US" sz="2800" dirty="0" err="1"/>
              <a:t>guidelines;</a:t>
            </a:r>
            <a:r>
              <a:rPr lang="en-US" dirty="0" err="1"/>
              <a:t>The</a:t>
            </a:r>
            <a:r>
              <a:rPr lang="en-US" dirty="0"/>
              <a:t> driver and other individuals on such vehicle must always use face marks and an alcohol based hand sanitizers;</a:t>
            </a:r>
          </a:p>
          <a:p>
            <a:pPr lvl="1" fontAlgn="base">
              <a:lnSpc>
                <a:spcPct val="110000"/>
              </a:lnSpc>
            </a:pPr>
            <a:endParaRPr lang="en-US" sz="2200" dirty="0"/>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5856548"/>
            <a:ext cx="971581" cy="936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44418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11227</TotalTime>
  <Words>1151</Words>
  <Application>Microsoft Office PowerPoint</Application>
  <PresentationFormat>On-screen Show (4:3)</PresentationFormat>
  <Paragraphs>81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           </vt:lpstr>
      <vt:lpstr> INTRODUCTION</vt:lpstr>
      <vt:lpstr>Transport Infrastructure Guidelines</vt:lpstr>
      <vt:lpstr>Crowd Control Guidelines</vt:lpstr>
      <vt:lpstr>Passengers/Commuters Guidelines</vt:lpstr>
      <vt:lpstr>Water Transport Operations</vt:lpstr>
      <vt:lpstr>Water Transport Operations…</vt:lpstr>
      <vt:lpstr>Agricultural Produce Truck and Logistics Operations</vt:lpstr>
      <vt:lpstr>Enforcement</vt:lpstr>
      <vt:lpstr>Conclusion</vt:lpstr>
      <vt:lpstr>Call Centre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Marcus Daramola</dc:creator>
  <cp:lastModifiedBy>olumuyiwa Odusanya</cp:lastModifiedBy>
  <cp:revision>135</cp:revision>
  <dcterms:created xsi:type="dcterms:W3CDTF">2017-02-06T09:02:33Z</dcterms:created>
  <dcterms:modified xsi:type="dcterms:W3CDTF">2020-12-07T10:02:59Z</dcterms:modified>
</cp:coreProperties>
</file>